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Average"/>
      <p:regular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OpenSans-regular.fntdata"/><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italic.fntdata"/><Relationship Id="rId25" Type="http://schemas.openxmlformats.org/officeDocument/2006/relationships/font" Target="fonts/OpenSans-bold.fntdata"/><Relationship Id="rId27"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19" Type="http://schemas.openxmlformats.org/officeDocument/2006/relationships/font" Target="fonts/Lato-regular.fntdata"/><Relationship Id="rId18" Type="http://schemas.openxmlformats.org/officeDocument/2006/relationships/font" Target="fonts/Montserrat-boldItalic.fntdata"/></Relationships>
</file>

<file path=ppt/media/image1.png>
</file>

<file path=ppt/media/image10.png>
</file>

<file path=ppt/media/image11.png>
</file>

<file path=ppt/media/image12.png>
</file>

<file path=ppt/media/image2.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798bd8f9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798bd8f9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4119d387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4119d387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vi"/>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vi"/>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vi"/>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2pPr>
            <a:lvl3pPr indent="-298450" lvl="2" marL="13716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3pPr>
            <a:lvl4pPr indent="-298450" lvl="3" marL="18288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4pPr>
            <a:lvl5pPr indent="-298450" lvl="4" marL="22860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5pPr>
            <a:lvl6pPr indent="-298450" lvl="5" marL="27432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6pPr>
            <a:lvl7pPr indent="-298450" lvl="6" marL="32004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7pPr>
            <a:lvl8pPr indent="-298450" lvl="7" marL="3657600">
              <a:lnSpc>
                <a:spcPct val="115000"/>
              </a:lnSpc>
              <a:spcBef>
                <a:spcPts val="1600"/>
              </a:spcBef>
              <a:spcAft>
                <a:spcPts val="0"/>
              </a:spcAft>
              <a:buClr>
                <a:schemeClr val="lt1"/>
              </a:buClr>
              <a:buSzPts val="1100"/>
              <a:buFont typeface="Open Sans"/>
              <a:buChar char="○"/>
              <a:defRPr sz="1100">
                <a:solidFill>
                  <a:schemeClr val="lt1"/>
                </a:solidFill>
                <a:latin typeface="Open Sans"/>
                <a:ea typeface="Open Sans"/>
                <a:cs typeface="Open Sans"/>
                <a:sym typeface="Open Sans"/>
              </a:defRPr>
            </a:lvl8pPr>
            <a:lvl9pPr indent="-298450" lvl="8" marL="4114800">
              <a:lnSpc>
                <a:spcPct val="115000"/>
              </a:lnSpc>
              <a:spcBef>
                <a:spcPts val="1600"/>
              </a:spcBef>
              <a:spcAft>
                <a:spcPts val="1600"/>
              </a:spcAft>
              <a:buClr>
                <a:schemeClr val="lt1"/>
              </a:buClr>
              <a:buSzPts val="1100"/>
              <a:buFont typeface="Open Sans"/>
              <a:buChar char="■"/>
              <a:defRPr sz="1100">
                <a:solidFill>
                  <a:schemeClr val="lt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Open Sans"/>
                <a:ea typeface="Open Sans"/>
                <a:cs typeface="Open Sans"/>
                <a:sym typeface="Open Sans"/>
              </a:defRPr>
            </a:lvl1pPr>
            <a:lvl2pPr lvl="1" algn="r">
              <a:buNone/>
              <a:defRPr sz="1000">
                <a:solidFill>
                  <a:schemeClr val="lt1"/>
                </a:solidFill>
                <a:latin typeface="Open Sans"/>
                <a:ea typeface="Open Sans"/>
                <a:cs typeface="Open Sans"/>
                <a:sym typeface="Open Sans"/>
              </a:defRPr>
            </a:lvl2pPr>
            <a:lvl3pPr lvl="2" algn="r">
              <a:buNone/>
              <a:defRPr sz="1000">
                <a:solidFill>
                  <a:schemeClr val="lt1"/>
                </a:solidFill>
                <a:latin typeface="Open Sans"/>
                <a:ea typeface="Open Sans"/>
                <a:cs typeface="Open Sans"/>
                <a:sym typeface="Open Sans"/>
              </a:defRPr>
            </a:lvl3pPr>
            <a:lvl4pPr lvl="3" algn="r">
              <a:buNone/>
              <a:defRPr sz="1000">
                <a:solidFill>
                  <a:schemeClr val="lt1"/>
                </a:solidFill>
                <a:latin typeface="Open Sans"/>
                <a:ea typeface="Open Sans"/>
                <a:cs typeface="Open Sans"/>
                <a:sym typeface="Open Sans"/>
              </a:defRPr>
            </a:lvl4pPr>
            <a:lvl5pPr lvl="4" algn="r">
              <a:buNone/>
              <a:defRPr sz="1000">
                <a:solidFill>
                  <a:schemeClr val="lt1"/>
                </a:solidFill>
                <a:latin typeface="Open Sans"/>
                <a:ea typeface="Open Sans"/>
                <a:cs typeface="Open Sans"/>
                <a:sym typeface="Open Sans"/>
              </a:defRPr>
            </a:lvl5pPr>
            <a:lvl6pPr lvl="5" algn="r">
              <a:buNone/>
              <a:defRPr sz="1000">
                <a:solidFill>
                  <a:schemeClr val="lt1"/>
                </a:solidFill>
                <a:latin typeface="Open Sans"/>
                <a:ea typeface="Open Sans"/>
                <a:cs typeface="Open Sans"/>
                <a:sym typeface="Open Sans"/>
              </a:defRPr>
            </a:lvl6pPr>
            <a:lvl7pPr lvl="6" algn="r">
              <a:buNone/>
              <a:defRPr sz="1000">
                <a:solidFill>
                  <a:schemeClr val="lt1"/>
                </a:solidFill>
                <a:latin typeface="Open Sans"/>
                <a:ea typeface="Open Sans"/>
                <a:cs typeface="Open Sans"/>
                <a:sym typeface="Open Sans"/>
              </a:defRPr>
            </a:lvl7pPr>
            <a:lvl8pPr lvl="7" algn="r">
              <a:buNone/>
              <a:defRPr sz="1000">
                <a:solidFill>
                  <a:schemeClr val="lt1"/>
                </a:solidFill>
                <a:latin typeface="Open Sans"/>
                <a:ea typeface="Open Sans"/>
                <a:cs typeface="Open Sans"/>
                <a:sym typeface="Open Sans"/>
              </a:defRPr>
            </a:lvl8pPr>
            <a:lvl9pPr lvl="8" algn="r">
              <a:buNone/>
              <a:defRPr sz="1000">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Let’s Charity</a:t>
            </a:r>
            <a:endParaRPr/>
          </a:p>
          <a:p>
            <a:pPr indent="0" lvl="0" marL="0" rtl="0" algn="l">
              <a:spcBef>
                <a:spcPts val="0"/>
              </a:spcBef>
              <a:spcAft>
                <a:spcPts val="0"/>
              </a:spcAft>
              <a:buNone/>
            </a:pPr>
            <a:r>
              <a:rPr lang="vi" sz="1800"/>
              <a:t>Vì một xã hội tốt đẹp hơn</a:t>
            </a:r>
            <a:endParaRPr sz="1800"/>
          </a:p>
        </p:txBody>
      </p:sp>
      <p:sp>
        <p:nvSpPr>
          <p:cNvPr id="229" name="Google Shape;229;p17"/>
          <p:cNvSpPr txBox="1"/>
          <p:nvPr>
            <p:ph idx="1" type="subTitle"/>
          </p:nvPr>
        </p:nvSpPr>
        <p:spPr>
          <a:xfrm>
            <a:off x="5083950" y="3924925"/>
            <a:ext cx="38112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latin typeface="Open Sans"/>
                <a:ea typeface="Open Sans"/>
                <a:cs typeface="Open Sans"/>
                <a:sym typeface="Open Sans"/>
              </a:rPr>
              <a:t>Môn học: LAB301x_01-A_VN Funix</a:t>
            </a:r>
            <a:endParaRPr>
              <a:latin typeface="Open Sans"/>
              <a:ea typeface="Open Sans"/>
              <a:cs typeface="Open Sans"/>
              <a:sym typeface="Open Sans"/>
            </a:endParaRPr>
          </a:p>
          <a:p>
            <a:pPr indent="0" lvl="0" marL="0" rtl="0" algn="l">
              <a:spcBef>
                <a:spcPts val="0"/>
              </a:spcBef>
              <a:spcAft>
                <a:spcPts val="0"/>
              </a:spcAft>
              <a:buNone/>
            </a:pPr>
            <a:r>
              <a:rPr lang="vi">
                <a:latin typeface="Open Sans"/>
                <a:ea typeface="Open Sans"/>
                <a:cs typeface="Open Sans"/>
                <a:sym typeface="Open Sans"/>
              </a:rPr>
              <a:t>Học viên: Đỗ Hoàng - FX11161</a:t>
            </a:r>
            <a:endParaRPr>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2400">
                <a:solidFill>
                  <a:srgbClr val="FFFFFF"/>
                </a:solidFill>
                <a:latin typeface="Montserrat"/>
                <a:ea typeface="Montserrat"/>
                <a:cs typeface="Montserrat"/>
                <a:sym typeface="Montserrat"/>
              </a:rPr>
              <a:t>MỤC LỤC</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4443275" y="2064600"/>
            <a:ext cx="32754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FFFFFF"/>
              </a:solidFill>
              <a:latin typeface="Average"/>
              <a:ea typeface="Average"/>
              <a:cs typeface="Average"/>
              <a:sym typeface="Average"/>
            </a:endParaRPr>
          </a:p>
        </p:txBody>
      </p:sp>
      <p:sp>
        <p:nvSpPr>
          <p:cNvPr id="236" name="Google Shape;236;p18"/>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vi">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Tổng quan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vi">
                <a:solidFill>
                  <a:srgbClr val="FFFFFF"/>
                </a:solidFill>
                <a:latin typeface="Montserrat"/>
                <a:ea typeface="Montserrat"/>
                <a:cs typeface="Montserrat"/>
                <a:sym typeface="Montserrat"/>
              </a:rPr>
              <a:t>Phạm vi dự án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vi">
                <a:solidFill>
                  <a:srgbClr val="FFFFFF"/>
                </a:solidFill>
                <a:latin typeface="Montserrat"/>
                <a:ea typeface="Montserrat"/>
                <a:cs typeface="Montserrat"/>
                <a:sym typeface="Montserrat"/>
              </a:rPr>
              <a:t>Giải pháp công nghệ</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vi">
                <a:solidFill>
                  <a:srgbClr val="FFFFFF"/>
                </a:solidFill>
                <a:latin typeface="Montserrat"/>
                <a:ea typeface="Montserrat"/>
                <a:cs typeface="Montserrat"/>
                <a:sym typeface="Montserrat"/>
              </a:rPr>
              <a:t>Sơ đồ triển khai</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vi">
                <a:solidFill>
                  <a:srgbClr val="FFFFFF"/>
                </a:solidFill>
                <a:latin typeface="Montserrat"/>
                <a:ea typeface="Montserrat"/>
                <a:cs typeface="Montserrat"/>
                <a:sym typeface="Montserrat"/>
              </a:rPr>
              <a:t>Demo sản phẩm</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vi">
                <a:solidFill>
                  <a:srgbClr val="FFFFFF"/>
                </a:solidFill>
                <a:latin typeface="Montserrat"/>
                <a:ea typeface="Montserrat"/>
                <a:cs typeface="Montserrat"/>
                <a:sym typeface="Montserrat"/>
              </a:rPr>
              <a:t>Q&amp;A</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Tổng quan</a:t>
            </a:r>
            <a:endParaRPr/>
          </a:p>
        </p:txBody>
      </p:sp>
      <p:sp>
        <p:nvSpPr>
          <p:cNvPr id="242" name="Google Shape;242;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vi">
                <a:latin typeface="Open Sans"/>
                <a:ea typeface="Open Sans"/>
                <a:cs typeface="Open Sans"/>
                <a:sym typeface="Open Sans"/>
              </a:rPr>
              <a:t>Lấy ý tưởng từ hoạt động từ thiện vẫn diễn ra trong xã hội, Let’s Charity mang đến một nền tảng giúp mọi người thực hiện hành động nhân văn đó một cách dễ dàng hơn.</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Nền tảng hoạt động dựa trên các thao tác chuyển, xử lý tiền tự động, thông qua các cổng thanh toán được cung cấp bởi ngân hàng cùng các tổ chức tài chính, giúp hoạt động quyên góp tiền trở nên dễ dàng hơn bao giờ hết.</a:t>
            </a:r>
            <a:endParaRPr>
              <a:latin typeface="Open Sans"/>
              <a:ea typeface="Open Sans"/>
              <a:cs typeface="Open Sans"/>
              <a:sym typeface="Open Sans"/>
            </a:endParaRPr>
          </a:p>
          <a:p>
            <a:pPr indent="0" lvl="0" marL="0" rtl="0" algn="l">
              <a:spcBef>
                <a:spcPts val="1600"/>
              </a:spcBef>
              <a:spcAft>
                <a:spcPts val="1600"/>
              </a:spcAft>
              <a:buNone/>
            </a:pPr>
            <a:r>
              <a:t/>
            </a: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Phạm vi dự án</a:t>
            </a:r>
            <a:endParaRPr/>
          </a:p>
        </p:txBody>
      </p:sp>
      <p:sp>
        <p:nvSpPr>
          <p:cNvPr id="248" name="Google Shape;248;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9" name="Google Shape;249;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solidFill>
                  <a:srgbClr val="FFFFFF"/>
                </a:solidFill>
                <a:latin typeface="Open Sans"/>
                <a:ea typeface="Open Sans"/>
                <a:cs typeface="Open Sans"/>
                <a:sym typeface="Open Sans"/>
              </a:rPr>
              <a:t>Hệ thống sử dụng để cung cấp thông tin về các đợt quyên góp. Đồng thời cung cấp phương thức thanh toán để người dùng có thể tiến hành quyên góp cho các đợt quyên góp đó một cách dễ dàng.</a:t>
            </a:r>
            <a:endParaRPr>
              <a:solidFill>
                <a:srgbClr val="FFFFFF"/>
              </a:solidFill>
              <a:latin typeface="Open Sans"/>
              <a:ea typeface="Open Sans"/>
              <a:cs typeface="Open Sans"/>
              <a:sym typeface="Open Sans"/>
            </a:endParaRPr>
          </a:p>
        </p:txBody>
      </p:sp>
      <p:sp>
        <p:nvSpPr>
          <p:cNvPr id="250" name="Google Shape;250;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solidFill>
                  <a:srgbClr val="FFFFFF"/>
                </a:solidFill>
                <a:latin typeface="Open Sans"/>
                <a:ea typeface="Open Sans"/>
                <a:cs typeface="Open Sans"/>
                <a:sym typeface="Open Sans"/>
              </a:rPr>
              <a:t>Hệ thống cần tích hợp các cổng thanh toán khác nhau, giúp người dùng quyên góp một cách đơn giản và phù hợp nhất.</a:t>
            </a:r>
            <a:endParaRPr>
              <a:solidFill>
                <a:srgbClr val="FFFFFF"/>
              </a:solidFill>
              <a:latin typeface="Open Sans"/>
              <a:ea typeface="Open Sans"/>
              <a:cs typeface="Open Sans"/>
              <a:sym typeface="Open Sans"/>
            </a:endParaRPr>
          </a:p>
        </p:txBody>
      </p:sp>
      <p:sp>
        <p:nvSpPr>
          <p:cNvPr id="252" name="Google Shape;252;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2400">
                <a:solidFill>
                  <a:srgbClr val="FFFFFF"/>
                </a:solidFill>
                <a:latin typeface="Montserrat"/>
                <a:ea typeface="Montserrat"/>
                <a:cs typeface="Montserrat"/>
                <a:sym typeface="Montserrat"/>
              </a:rPr>
              <a:t>03</a:t>
            </a:r>
            <a:endParaRPr sz="1300">
              <a:solidFill>
                <a:srgbClr val="FFFFFF"/>
              </a:solidFill>
            </a:endParaRPr>
          </a:p>
        </p:txBody>
      </p:sp>
      <p:sp>
        <p:nvSpPr>
          <p:cNvPr id="253" name="Google Shape;253;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solidFill>
                  <a:srgbClr val="FFFFFF"/>
                </a:solidFill>
                <a:latin typeface="Open Sans"/>
                <a:ea typeface="Open Sans"/>
                <a:cs typeface="Open Sans"/>
                <a:sym typeface="Open Sans"/>
              </a:rPr>
              <a:t>Hệ thống cần cung cấp phương thức bảo mật để đảm bảo cho các thông tin của người dùng không bị tiết lộ ngoài ý muốn.</a:t>
            </a:r>
            <a:endParaRPr>
              <a:solidFill>
                <a:srgbClr val="FFFFFF"/>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Giải pháp công nghệ</a:t>
            </a:r>
            <a:endParaRPr/>
          </a:p>
        </p:txBody>
      </p:sp>
      <p:sp>
        <p:nvSpPr>
          <p:cNvPr id="259" name="Google Shape;259;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Database: Mysql/Mariadb</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Backend: Java, Spring Boot, JPA, Hibernate,...</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Auth Service: Keycloak</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Frontend: HTML, CSS, JS, ReactJS, NextJS, Ant Design,...</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Web Server: Nginx</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Containerized: Docker, Docker Compose.</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Platform: Google Cloud Platform, VM instances,...</a:t>
            </a:r>
            <a:endParaRPr>
              <a:latin typeface="Open Sans"/>
              <a:ea typeface="Open Sans"/>
              <a:cs typeface="Open Sans"/>
              <a:sym typeface="Open Sans"/>
            </a:endParaRPr>
          </a:p>
          <a:p>
            <a:pPr indent="-311150" lvl="0" marL="457200" rtl="0" algn="l">
              <a:spcBef>
                <a:spcPts val="0"/>
              </a:spcBef>
              <a:spcAft>
                <a:spcPts val="0"/>
              </a:spcAft>
              <a:buSzPts val="1300"/>
              <a:buFont typeface="Open Sans"/>
              <a:buChar char="-"/>
            </a:pPr>
            <a:r>
              <a:rPr lang="vi">
                <a:latin typeface="Open Sans"/>
                <a:ea typeface="Open Sans"/>
                <a:cs typeface="Open Sans"/>
                <a:sym typeface="Open Sans"/>
              </a:rPr>
              <a:t>Proxy, DNS: Cloudflare.</a:t>
            </a:r>
            <a:endParaRPr>
              <a:latin typeface="Open Sans"/>
              <a:ea typeface="Open Sans"/>
              <a:cs typeface="Open Sans"/>
              <a:sym typeface="Open Sans"/>
            </a:endParaRPr>
          </a:p>
          <a:p>
            <a:pPr indent="0" lvl="0" marL="0" rtl="0" algn="l">
              <a:spcBef>
                <a:spcPts val="1600"/>
              </a:spcBef>
              <a:spcAft>
                <a:spcPts val="1600"/>
              </a:spcAft>
              <a:buNone/>
            </a:pPr>
            <a:r>
              <a:t/>
            </a:r>
            <a:endParaRPr>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Sơ đồ triển khai</a:t>
            </a:r>
            <a:endParaRPr/>
          </a:p>
        </p:txBody>
      </p:sp>
      <p:sp>
        <p:nvSpPr>
          <p:cNvPr id="265" name="Google Shape;265;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latin typeface="Open Sans"/>
              <a:ea typeface="Open Sans"/>
              <a:cs typeface="Open Sans"/>
              <a:sym typeface="Open Sans"/>
            </a:endParaRPr>
          </a:p>
        </p:txBody>
      </p:sp>
      <p:pic>
        <p:nvPicPr>
          <p:cNvPr id="266" name="Google Shape;266;p22"/>
          <p:cNvPicPr preferRelativeResize="0"/>
          <p:nvPr/>
        </p:nvPicPr>
        <p:blipFill>
          <a:blip r:embed="rId3">
            <a:alphaModFix/>
          </a:blip>
          <a:stretch>
            <a:fillRect/>
          </a:stretch>
        </p:blipFill>
        <p:spPr>
          <a:xfrm>
            <a:off x="1297500" y="1090650"/>
            <a:ext cx="6456100" cy="3961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Demo</a:t>
            </a:r>
            <a:endParaRPr/>
          </a:p>
        </p:txBody>
      </p:sp>
      <p:sp>
        <p:nvSpPr>
          <p:cNvPr id="272" name="Google Shape;272;p23"/>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4"/>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Q&amp;A</a:t>
            </a:r>
            <a:endParaRPr/>
          </a:p>
        </p:txBody>
      </p:sp>
      <p:sp>
        <p:nvSpPr>
          <p:cNvPr id="278" name="Google Shape;278;p24"/>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latin typeface="Open Sans"/>
              <a:ea typeface="Open Sans"/>
              <a:cs typeface="Open Sans"/>
              <a:sym typeface="Open Sans"/>
            </a:endParaRPr>
          </a:p>
        </p:txBody>
      </p:sp>
      <p:pic>
        <p:nvPicPr>
          <p:cNvPr descr="offset_comp_267026.jpg" id="279" name="Google Shape;279;p24"/>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80" name="Google Shape;280;p24"/>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81" name="Google Shape;281;p24"/>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2" name="Google Shape;282;p2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Xin cảm ơn!</a:t>
            </a:r>
            <a:endParaRPr/>
          </a:p>
        </p:txBody>
      </p:sp>
      <p:sp>
        <p:nvSpPr>
          <p:cNvPr id="288" name="Google Shape;288;p25"/>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latin typeface="Open Sans"/>
              <a:ea typeface="Open Sans"/>
              <a:cs typeface="Open Sans"/>
              <a:sym typeface="Open Sans"/>
            </a:endParaRPr>
          </a:p>
        </p:txBody>
      </p:sp>
      <p:grpSp>
        <p:nvGrpSpPr>
          <p:cNvPr id="289" name="Google Shape;289;p25"/>
          <p:cNvGrpSpPr/>
          <p:nvPr/>
        </p:nvGrpSpPr>
        <p:grpSpPr>
          <a:xfrm>
            <a:off x="4066820" y="1553491"/>
            <a:ext cx="3159984" cy="2439109"/>
            <a:chOff x="3553042" y="1657806"/>
            <a:chExt cx="3461100" cy="2671532"/>
          </a:xfrm>
        </p:grpSpPr>
        <p:sp>
          <p:nvSpPr>
            <p:cNvPr id="290" name="Google Shape;290;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8" name="Google Shape;298;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99" name="Google Shape;299;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25"/>
          <p:cNvGrpSpPr/>
          <p:nvPr/>
        </p:nvGrpSpPr>
        <p:grpSpPr>
          <a:xfrm>
            <a:off x="6762480" y="2546254"/>
            <a:ext cx="1024386" cy="1522884"/>
            <a:chOff x="6505573" y="2745170"/>
            <a:chExt cx="1122000" cy="1668000"/>
          </a:xfrm>
        </p:grpSpPr>
        <p:sp>
          <p:nvSpPr>
            <p:cNvPr id="301" name="Google Shape;301;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5" name="Google Shape;305;p25"/>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06" name="Google Shape;306;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5"/>
          <p:cNvGrpSpPr/>
          <p:nvPr/>
        </p:nvGrpSpPr>
        <p:grpSpPr>
          <a:xfrm>
            <a:off x="6405845" y="3121897"/>
            <a:ext cx="520684" cy="1036470"/>
            <a:chOff x="9543736" y="4486132"/>
            <a:chExt cx="570300" cy="1135235"/>
          </a:xfrm>
        </p:grpSpPr>
        <p:sp>
          <p:nvSpPr>
            <p:cNvPr id="308" name="Google Shape;308;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2" name="Google Shape;312;p25"/>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3" name="Google Shape;313;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25"/>
          <p:cNvGrpSpPr/>
          <p:nvPr/>
        </p:nvGrpSpPr>
        <p:grpSpPr>
          <a:xfrm>
            <a:off x="7564804" y="3443361"/>
            <a:ext cx="455496" cy="692277"/>
            <a:chOff x="7384375" y="3728000"/>
            <a:chExt cx="498900" cy="758244"/>
          </a:xfrm>
        </p:grpSpPr>
        <p:sp>
          <p:nvSpPr>
            <p:cNvPr id="315" name="Google Shape;315;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5"/>
          <p:cNvGrpSpPr/>
          <p:nvPr/>
        </p:nvGrpSpPr>
        <p:grpSpPr>
          <a:xfrm>
            <a:off x="7564836" y="3561758"/>
            <a:ext cx="478081" cy="462776"/>
            <a:chOff x="7384385" y="3857442"/>
            <a:chExt cx="523637" cy="506874"/>
          </a:xfrm>
        </p:grpSpPr>
        <p:sp>
          <p:nvSpPr>
            <p:cNvPr id="320" name="Google Shape;320;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5"/>
            <p:cNvGrpSpPr/>
            <p:nvPr/>
          </p:nvGrpSpPr>
          <p:grpSpPr>
            <a:xfrm>
              <a:off x="7384385" y="3857442"/>
              <a:ext cx="523637" cy="498900"/>
              <a:chOff x="7384385" y="3857442"/>
              <a:chExt cx="523637" cy="498900"/>
            </a:xfrm>
          </p:grpSpPr>
          <p:sp>
            <p:nvSpPr>
              <p:cNvPr id="322" name="Google Shape;322;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4" name="Google Shape;324;p25"/>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5" name="Google Shape;325;p25"/>
          <p:cNvGrpSpPr/>
          <p:nvPr/>
        </p:nvGrpSpPr>
        <p:grpSpPr>
          <a:xfrm>
            <a:off x="8110843" y="3443361"/>
            <a:ext cx="435785" cy="692277"/>
            <a:chOff x="7982421" y="3727763"/>
            <a:chExt cx="477311" cy="758244"/>
          </a:xfrm>
        </p:grpSpPr>
        <p:sp>
          <p:nvSpPr>
            <p:cNvPr id="326" name="Google Shape;326;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4" name="Google Shape;334;p25"/>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